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2-1.png>
</file>

<file path=ppt/media/image-2-2.png>
</file>

<file path=ppt/media/image-3-1.png>
</file>

<file path=ppt/media/image-3-2.png>
</file>

<file path=ppt/media/image-3-3.png>
</file>

<file path=ppt/media/image-3-4.png>
</file>

<file path=ppt/media/image-4-1.png>
</file>

<file path=ppt/media/image-5-1.png>
</file>

<file path=ppt/media/image-5-2.png>
</file>

<file path=ppt/media/image-6-1.png>
</file>

<file path=ppt/media/image-6-2.png>
</file>

<file path=ppt/media/image-6-3.png>
</file>

<file path=ppt/media/image-6-4.png>
</file>

<file path=ppt/media/image-7-1.png>
</file>

<file path=ppt/media/image-8-1.png>
</file>

<file path=ppt/media/image-8-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6" Type="http://schemas.openxmlformats.org/officeDocument/2006/relationships/slideLayout" Target="../slideLayouts/slideLayout1.xml"/><Relationship Id="rId7"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4-1.png"/><Relationship Id="rId3" Type="http://schemas.openxmlformats.org/officeDocument/2006/relationships/slideLayout" Target="../slideLayouts/slideLayout1.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6" Type="http://schemas.openxmlformats.org/officeDocument/2006/relationships/slideLayout" Target="../slideLayouts/slideLayout1.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7-1.png"/><Relationship Id="rId3" Type="http://schemas.openxmlformats.org/officeDocument/2006/relationships/slideLayout" Target="../slideLayouts/slideLayout1.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19599" y="2262426"/>
            <a:ext cx="7477601" cy="1666399"/>
          </a:xfrm>
          <a:prstGeom prst="rect">
            <a:avLst/>
          </a:prstGeom>
          <a:noFill/>
          <a:ln/>
        </p:spPr>
        <p:txBody>
          <a:bodyPr wrap="square" rtlCol="0" anchor="t"/>
          <a:lstStyle/>
          <a:p>
            <a:pPr indent="0" marL="0">
              <a:lnSpc>
                <a:spcPts val="6561"/>
              </a:lnSpc>
              <a:buNone/>
            </a:pPr>
            <a:r>
              <a:rPr lang="en-US" sz="5249" dirty="0">
                <a:solidFill>
                  <a:srgbClr val="38512F"/>
                </a:solidFill>
                <a:latin typeface="Lora" pitchFamily="34" charset="0"/>
                <a:ea typeface="Lora" pitchFamily="34" charset="-122"/>
                <a:cs typeface="Lora" pitchFamily="34" charset="-120"/>
              </a:rPr>
              <a:t>Introducción a la investigación</a:t>
            </a:r>
            <a:endParaRPr lang="en-US" sz="5249" dirty="0"/>
          </a:p>
        </p:txBody>
      </p:sp>
      <p:sp>
        <p:nvSpPr>
          <p:cNvPr id="6" name="Text 3"/>
          <p:cNvSpPr/>
          <p:nvPr/>
        </p:nvSpPr>
        <p:spPr>
          <a:xfrm>
            <a:off x="6319599" y="4262080"/>
            <a:ext cx="7477601" cy="1066205"/>
          </a:xfrm>
          <a:prstGeom prst="rect">
            <a:avLst/>
          </a:prstGeom>
          <a:noFill/>
          <a:ln/>
        </p:spPr>
        <p:txBody>
          <a:bodyPr wrap="square" rtlCol="0" anchor="t"/>
          <a:lstStyle/>
          <a:p>
            <a:pPr indent="0" marL="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La presente investigación se centra en el consumo de energía en los centros de cómputo. Se analizarán detalladamente los factores que afectan el amperaje dentro de estos entornos para ofrecer recomendaciones fundamentadas.</a:t>
            </a:r>
            <a:endParaRPr lang="en-US" sz="1750" dirty="0"/>
          </a:p>
        </p:txBody>
      </p:sp>
      <p:sp>
        <p:nvSpPr>
          <p:cNvPr id="7" name="Shape 4"/>
          <p:cNvSpPr/>
          <p:nvPr/>
        </p:nvSpPr>
        <p:spPr>
          <a:xfrm>
            <a:off x="6319599" y="5594866"/>
            <a:ext cx="355402" cy="355402"/>
          </a:xfrm>
          <a:prstGeom prst="roundRect">
            <a:avLst>
              <a:gd name="adj" fmla="val 25726039"/>
            </a:avLst>
          </a:prstGeom>
          <a:solidFill>
            <a:srgbClr val="8802BD"/>
          </a:solidFill>
          <a:ln w="7620">
            <a:solidFill>
              <a:srgbClr val="FFFFFF"/>
            </a:solidFill>
            <a:prstDash val="solid"/>
          </a:ln>
        </p:spPr>
      </p:sp>
      <p:sp>
        <p:nvSpPr>
          <p:cNvPr id="8" name="Text 5"/>
          <p:cNvSpPr/>
          <p:nvPr/>
        </p:nvSpPr>
        <p:spPr>
          <a:xfrm>
            <a:off x="6405801" y="5589746"/>
            <a:ext cx="182880" cy="365760"/>
          </a:xfrm>
          <a:prstGeom prst="rect">
            <a:avLst/>
          </a:prstGeom>
          <a:noFill/>
          <a:ln/>
        </p:spPr>
        <p:txBody>
          <a:bodyPr wrap="none" rtlCol="0" anchor="t"/>
          <a:lstStyle/>
          <a:p>
            <a:pPr algn="ctr" indent="0" marL="0">
              <a:lnSpc>
                <a:spcPts val="2880"/>
              </a:lnSpc>
              <a:buNone/>
            </a:pPr>
            <a:r>
              <a:rPr lang="en-US" sz="1152" dirty="0">
                <a:solidFill>
                  <a:srgbClr val="FFFFFF"/>
                </a:solidFill>
                <a:latin typeface="Source Sans Pro" pitchFamily="34" charset="0"/>
                <a:ea typeface="Source Sans Pro" pitchFamily="34" charset="-122"/>
                <a:cs typeface="Source Sans Pro" pitchFamily="34" charset="-120"/>
              </a:rPr>
              <a:t>FM</a:t>
            </a:r>
            <a:endParaRPr lang="en-US" sz="1152" dirty="0"/>
          </a:p>
        </p:txBody>
      </p:sp>
      <p:sp>
        <p:nvSpPr>
          <p:cNvPr id="9" name="Text 6"/>
          <p:cNvSpPr/>
          <p:nvPr/>
        </p:nvSpPr>
        <p:spPr>
          <a:xfrm>
            <a:off x="6786086" y="5578197"/>
            <a:ext cx="1988820" cy="388858"/>
          </a:xfrm>
          <a:prstGeom prst="rect">
            <a:avLst/>
          </a:prstGeom>
          <a:noFill/>
          <a:ln/>
        </p:spPr>
        <p:txBody>
          <a:bodyPr wrap="none" rtlCol="0" anchor="t"/>
          <a:lstStyle/>
          <a:p>
            <a:pPr algn="l" indent="0" marL="0">
              <a:lnSpc>
                <a:spcPts val="3062"/>
              </a:lnSpc>
              <a:buNone/>
            </a:pPr>
            <a:r>
              <a:rPr lang="en-US" sz="2187" b="1" dirty="0">
                <a:solidFill>
                  <a:srgbClr val="3A3630"/>
                </a:solidFill>
                <a:latin typeface="Source Sans Pro" pitchFamily="34" charset="0"/>
                <a:ea typeface="Source Sans Pro" pitchFamily="34" charset="-122"/>
                <a:cs typeface="Source Sans Pro" pitchFamily="34" charset="-120"/>
              </a:rPr>
              <a:t>by Frank Mireles</a:t>
            </a:r>
            <a:endParaRPr lang="en-US" sz="2187" dirty="0"/>
          </a:p>
        </p:txBody>
      </p:sp>
      <p:pic>
        <p:nvPicPr>
          <p:cNvPr id="10"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p:cNvPr>
          <p:cNvPicPr>
            <a:picLocks noChangeAspect="1"/>
          </p:cNvPicPr>
          <p:nvPr/>
        </p:nvPicPr>
        <p:blipFill>
          <a:blip r:embed="rId1"/>
          <a:stretch>
            <a:fillRect/>
          </a:stretch>
        </p:blipFill>
        <p:spPr>
          <a:xfrm>
            <a:off x="0" y="0"/>
            <a:ext cx="3657600" cy="8229600"/>
          </a:xfrm>
          <a:prstGeom prst="rect">
            <a:avLst/>
          </a:prstGeom>
        </p:spPr>
      </p:pic>
      <p:sp>
        <p:nvSpPr>
          <p:cNvPr id="5" name="Text 2"/>
          <p:cNvSpPr/>
          <p:nvPr/>
        </p:nvSpPr>
        <p:spPr>
          <a:xfrm>
            <a:off x="4490799" y="1515666"/>
            <a:ext cx="8221980" cy="694373"/>
          </a:xfrm>
          <a:prstGeom prst="rect">
            <a:avLst/>
          </a:prstGeom>
          <a:noFill/>
          <a:ln/>
        </p:spPr>
        <p:txBody>
          <a:bodyPr wrap="none" rtlCol="0" anchor="t"/>
          <a:lstStyle/>
          <a:p>
            <a:pPr indent="0" marL="0">
              <a:lnSpc>
                <a:spcPts val="5468"/>
              </a:lnSpc>
              <a:buNone/>
            </a:pPr>
            <a:r>
              <a:rPr lang="en-US" sz="4374" dirty="0">
                <a:solidFill>
                  <a:srgbClr val="38512F"/>
                </a:solidFill>
                <a:latin typeface="Lora" pitchFamily="34" charset="0"/>
                <a:ea typeface="Lora" pitchFamily="34" charset="-122"/>
                <a:cs typeface="Lora" pitchFamily="34" charset="-120"/>
              </a:rPr>
              <a:t>¿Qué es un centro de cómputo?</a:t>
            </a:r>
            <a:endParaRPr lang="en-US" sz="4374" dirty="0"/>
          </a:p>
        </p:txBody>
      </p:sp>
      <p:sp>
        <p:nvSpPr>
          <p:cNvPr id="6" name="Shape 3"/>
          <p:cNvSpPr/>
          <p:nvPr/>
        </p:nvSpPr>
        <p:spPr>
          <a:xfrm>
            <a:off x="4490799" y="2716887"/>
            <a:ext cx="499943" cy="499943"/>
          </a:xfrm>
          <a:prstGeom prst="roundRect">
            <a:avLst>
              <a:gd name="adj" fmla="val 13333"/>
            </a:avLst>
          </a:prstGeom>
          <a:solidFill>
            <a:srgbClr val="F6E9D5"/>
          </a:solidFill>
          <a:ln/>
        </p:spPr>
      </p:sp>
      <p:sp>
        <p:nvSpPr>
          <p:cNvPr id="7" name="Text 4"/>
          <p:cNvSpPr/>
          <p:nvPr/>
        </p:nvSpPr>
        <p:spPr>
          <a:xfrm>
            <a:off x="4679752" y="2758559"/>
            <a:ext cx="121920" cy="416481"/>
          </a:xfrm>
          <a:prstGeom prst="rect">
            <a:avLst/>
          </a:prstGeom>
          <a:noFill/>
          <a:ln/>
        </p:spPr>
        <p:txBody>
          <a:bodyPr wrap="none" rtlCol="0" anchor="t"/>
          <a:lstStyle/>
          <a:p>
            <a:pPr algn="ctr" indent="0" marL="0">
              <a:lnSpc>
                <a:spcPts val="3281"/>
              </a:lnSpc>
              <a:buNone/>
            </a:pPr>
            <a:r>
              <a:rPr lang="en-US" sz="2624" dirty="0">
                <a:solidFill>
                  <a:srgbClr val="38512F"/>
                </a:solidFill>
                <a:latin typeface="Lora" pitchFamily="34" charset="0"/>
                <a:ea typeface="Lora" pitchFamily="34" charset="-122"/>
                <a:cs typeface="Lora" pitchFamily="34" charset="-120"/>
              </a:rPr>
              <a:t>1</a:t>
            </a:r>
            <a:endParaRPr lang="en-US" sz="2624" dirty="0"/>
          </a:p>
        </p:txBody>
      </p:sp>
      <p:sp>
        <p:nvSpPr>
          <p:cNvPr id="8" name="Text 5"/>
          <p:cNvSpPr/>
          <p:nvPr/>
        </p:nvSpPr>
        <p:spPr>
          <a:xfrm>
            <a:off x="5212913" y="2793206"/>
            <a:ext cx="3124200" cy="347186"/>
          </a:xfrm>
          <a:prstGeom prst="rect">
            <a:avLst/>
          </a:prstGeom>
          <a:noFill/>
          <a:ln/>
        </p:spPr>
        <p:txBody>
          <a:bodyPr wrap="none" rtlCol="0" anchor="t"/>
          <a:lstStyle/>
          <a:p>
            <a:pPr indent="0" marL="0">
              <a:lnSpc>
                <a:spcPts val="2734"/>
              </a:lnSpc>
              <a:buNone/>
            </a:pPr>
            <a:r>
              <a:rPr lang="en-US" sz="2187" dirty="0">
                <a:solidFill>
                  <a:srgbClr val="38512F"/>
                </a:solidFill>
                <a:latin typeface="Lora" pitchFamily="34" charset="0"/>
                <a:ea typeface="Lora" pitchFamily="34" charset="-122"/>
                <a:cs typeface="Lora" pitchFamily="34" charset="-120"/>
              </a:rPr>
              <a:t>Infraestructura Esencial</a:t>
            </a:r>
            <a:endParaRPr lang="en-US" sz="2187" dirty="0"/>
          </a:p>
        </p:txBody>
      </p:sp>
      <p:sp>
        <p:nvSpPr>
          <p:cNvPr id="9" name="Text 6"/>
          <p:cNvSpPr/>
          <p:nvPr/>
        </p:nvSpPr>
        <p:spPr>
          <a:xfrm>
            <a:off x="5212913" y="3273623"/>
            <a:ext cx="3820001" cy="1777008"/>
          </a:xfrm>
          <a:prstGeom prst="rect">
            <a:avLst/>
          </a:prstGeom>
          <a:noFill/>
          <a:ln/>
        </p:spPr>
        <p:txBody>
          <a:bodyPr wrap="square" rtlCol="0" anchor="t"/>
          <a:lstStyle/>
          <a:p>
            <a:pPr indent="0" marL="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Los centros de cómputo son instalaciones que albergan servidores, sistemas de almacenamiento y equipos de red necesarios para el procesamiento y almacenamiento de datos.</a:t>
            </a:r>
            <a:endParaRPr lang="en-US" sz="1750" dirty="0"/>
          </a:p>
        </p:txBody>
      </p:sp>
      <p:sp>
        <p:nvSpPr>
          <p:cNvPr id="10" name="Shape 7"/>
          <p:cNvSpPr/>
          <p:nvPr/>
        </p:nvSpPr>
        <p:spPr>
          <a:xfrm>
            <a:off x="9255085" y="2716887"/>
            <a:ext cx="499943" cy="499943"/>
          </a:xfrm>
          <a:prstGeom prst="roundRect">
            <a:avLst>
              <a:gd name="adj" fmla="val 13333"/>
            </a:avLst>
          </a:prstGeom>
          <a:solidFill>
            <a:srgbClr val="F6E9D5"/>
          </a:solidFill>
          <a:ln/>
        </p:spPr>
      </p:sp>
      <p:sp>
        <p:nvSpPr>
          <p:cNvPr id="11" name="Text 8"/>
          <p:cNvSpPr/>
          <p:nvPr/>
        </p:nvSpPr>
        <p:spPr>
          <a:xfrm>
            <a:off x="9417368" y="2758559"/>
            <a:ext cx="175260" cy="416481"/>
          </a:xfrm>
          <a:prstGeom prst="rect">
            <a:avLst/>
          </a:prstGeom>
          <a:noFill/>
          <a:ln/>
        </p:spPr>
        <p:txBody>
          <a:bodyPr wrap="none" rtlCol="0" anchor="t"/>
          <a:lstStyle/>
          <a:p>
            <a:pPr algn="ctr" indent="0" marL="0">
              <a:lnSpc>
                <a:spcPts val="3281"/>
              </a:lnSpc>
              <a:buNone/>
            </a:pPr>
            <a:r>
              <a:rPr lang="en-US" sz="2624" dirty="0">
                <a:solidFill>
                  <a:srgbClr val="38512F"/>
                </a:solidFill>
                <a:latin typeface="Lora" pitchFamily="34" charset="0"/>
                <a:ea typeface="Lora" pitchFamily="34" charset="-122"/>
                <a:cs typeface="Lora" pitchFamily="34" charset="-120"/>
              </a:rPr>
              <a:t>2</a:t>
            </a:r>
            <a:endParaRPr lang="en-US" sz="2624" dirty="0"/>
          </a:p>
        </p:txBody>
      </p:sp>
      <p:sp>
        <p:nvSpPr>
          <p:cNvPr id="12" name="Text 9"/>
          <p:cNvSpPr/>
          <p:nvPr/>
        </p:nvSpPr>
        <p:spPr>
          <a:xfrm>
            <a:off x="9977199" y="2793206"/>
            <a:ext cx="3284220" cy="347186"/>
          </a:xfrm>
          <a:prstGeom prst="rect">
            <a:avLst/>
          </a:prstGeom>
          <a:noFill/>
          <a:ln/>
        </p:spPr>
        <p:txBody>
          <a:bodyPr wrap="none" rtlCol="0" anchor="t"/>
          <a:lstStyle/>
          <a:p>
            <a:pPr indent="0" marL="0">
              <a:lnSpc>
                <a:spcPts val="2734"/>
              </a:lnSpc>
              <a:buNone/>
            </a:pPr>
            <a:r>
              <a:rPr lang="en-US" sz="2187" dirty="0">
                <a:solidFill>
                  <a:srgbClr val="38512F"/>
                </a:solidFill>
                <a:latin typeface="Lora" pitchFamily="34" charset="0"/>
                <a:ea typeface="Lora" pitchFamily="34" charset="-122"/>
                <a:cs typeface="Lora" pitchFamily="34" charset="-120"/>
              </a:rPr>
              <a:t>Seguridad y Redundancia</a:t>
            </a:r>
            <a:endParaRPr lang="en-US" sz="2187" dirty="0"/>
          </a:p>
        </p:txBody>
      </p:sp>
      <p:sp>
        <p:nvSpPr>
          <p:cNvPr id="13" name="Text 10"/>
          <p:cNvSpPr/>
          <p:nvPr/>
        </p:nvSpPr>
        <p:spPr>
          <a:xfrm>
            <a:off x="9977199" y="3273623"/>
            <a:ext cx="3820001" cy="1421606"/>
          </a:xfrm>
          <a:prstGeom prst="rect">
            <a:avLst/>
          </a:prstGeom>
          <a:noFill/>
          <a:ln/>
        </p:spPr>
        <p:txBody>
          <a:bodyPr wrap="square" rtlCol="0" anchor="t"/>
          <a:lstStyle/>
          <a:p>
            <a:pPr indent="0" marL="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Estas instalaciones están diseñadas con altos estándares de seguridad física y lógica, además de contar con sistemas de redundancia en caso de fallos.</a:t>
            </a:r>
            <a:endParaRPr lang="en-US" sz="1750" dirty="0"/>
          </a:p>
        </p:txBody>
      </p:sp>
      <p:sp>
        <p:nvSpPr>
          <p:cNvPr id="14" name="Shape 11"/>
          <p:cNvSpPr/>
          <p:nvPr/>
        </p:nvSpPr>
        <p:spPr>
          <a:xfrm>
            <a:off x="4490799" y="5446395"/>
            <a:ext cx="499943" cy="499943"/>
          </a:xfrm>
          <a:prstGeom prst="roundRect">
            <a:avLst>
              <a:gd name="adj" fmla="val 13333"/>
            </a:avLst>
          </a:prstGeom>
          <a:solidFill>
            <a:srgbClr val="F6E9D5"/>
          </a:solidFill>
          <a:ln/>
        </p:spPr>
      </p:sp>
      <p:sp>
        <p:nvSpPr>
          <p:cNvPr id="15" name="Text 12"/>
          <p:cNvSpPr/>
          <p:nvPr/>
        </p:nvSpPr>
        <p:spPr>
          <a:xfrm>
            <a:off x="4649272" y="5488067"/>
            <a:ext cx="182880" cy="416481"/>
          </a:xfrm>
          <a:prstGeom prst="rect">
            <a:avLst/>
          </a:prstGeom>
          <a:noFill/>
          <a:ln/>
        </p:spPr>
        <p:txBody>
          <a:bodyPr wrap="none" rtlCol="0" anchor="t"/>
          <a:lstStyle/>
          <a:p>
            <a:pPr algn="ctr" indent="0" marL="0">
              <a:lnSpc>
                <a:spcPts val="3281"/>
              </a:lnSpc>
              <a:buNone/>
            </a:pPr>
            <a:r>
              <a:rPr lang="en-US" sz="2624" dirty="0">
                <a:solidFill>
                  <a:srgbClr val="38512F"/>
                </a:solidFill>
                <a:latin typeface="Lora" pitchFamily="34" charset="0"/>
                <a:ea typeface="Lora" pitchFamily="34" charset="-122"/>
                <a:cs typeface="Lora" pitchFamily="34" charset="-120"/>
              </a:rPr>
              <a:t>3</a:t>
            </a:r>
            <a:endParaRPr lang="en-US" sz="2624" dirty="0"/>
          </a:p>
        </p:txBody>
      </p:sp>
      <p:sp>
        <p:nvSpPr>
          <p:cNvPr id="16" name="Text 13"/>
          <p:cNvSpPr/>
          <p:nvPr/>
        </p:nvSpPr>
        <p:spPr>
          <a:xfrm>
            <a:off x="5212913" y="5522714"/>
            <a:ext cx="3032760" cy="347186"/>
          </a:xfrm>
          <a:prstGeom prst="rect">
            <a:avLst/>
          </a:prstGeom>
          <a:noFill/>
          <a:ln/>
        </p:spPr>
        <p:txBody>
          <a:bodyPr wrap="none" rtlCol="0" anchor="t"/>
          <a:lstStyle/>
          <a:p>
            <a:pPr indent="0" marL="0">
              <a:lnSpc>
                <a:spcPts val="2734"/>
              </a:lnSpc>
              <a:buNone/>
            </a:pPr>
            <a:r>
              <a:rPr lang="en-US" sz="2187" dirty="0">
                <a:solidFill>
                  <a:srgbClr val="38512F"/>
                </a:solidFill>
                <a:latin typeface="Lora" pitchFamily="34" charset="0"/>
                <a:ea typeface="Lora" pitchFamily="34" charset="-122"/>
                <a:cs typeface="Lora" pitchFamily="34" charset="-120"/>
              </a:rPr>
              <a:t>Energía y Refrigeración</a:t>
            </a:r>
            <a:endParaRPr lang="en-US" sz="2187" dirty="0"/>
          </a:p>
        </p:txBody>
      </p:sp>
      <p:sp>
        <p:nvSpPr>
          <p:cNvPr id="17" name="Text 14"/>
          <p:cNvSpPr/>
          <p:nvPr/>
        </p:nvSpPr>
        <p:spPr>
          <a:xfrm>
            <a:off x="5212913" y="6003131"/>
            <a:ext cx="8584287" cy="710803"/>
          </a:xfrm>
          <a:prstGeom prst="rect">
            <a:avLst/>
          </a:prstGeom>
          <a:noFill/>
          <a:ln/>
        </p:spPr>
        <p:txBody>
          <a:bodyPr wrap="square" rtlCol="0" anchor="t"/>
          <a:lstStyle/>
          <a:p>
            <a:pPr indent="0" marL="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Los centros de cómputo demandan grandes cantidades de energía, y requieren sistemas de refrigeración efectivos debido al calor producido por los servidores.</a:t>
            </a:r>
            <a:endParaRPr lang="en-US" sz="1750" dirty="0"/>
          </a:p>
        </p:txBody>
      </p:sp>
      <p:pic>
        <p:nvPicPr>
          <p:cNvPr id="1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sp>
        <p:nvSpPr>
          <p:cNvPr id="4" name="Text 2"/>
          <p:cNvSpPr/>
          <p:nvPr/>
        </p:nvSpPr>
        <p:spPr>
          <a:xfrm>
            <a:off x="2407444" y="604123"/>
            <a:ext cx="9815393" cy="1372076"/>
          </a:xfrm>
          <a:prstGeom prst="rect">
            <a:avLst/>
          </a:prstGeom>
          <a:noFill/>
          <a:ln/>
        </p:spPr>
        <p:txBody>
          <a:bodyPr wrap="square" rtlCol="0" anchor="t"/>
          <a:lstStyle/>
          <a:p>
            <a:pPr indent="0" marL="0">
              <a:lnSpc>
                <a:spcPts val="5402"/>
              </a:lnSpc>
              <a:buNone/>
            </a:pPr>
            <a:r>
              <a:rPr lang="en-US" sz="4322" dirty="0">
                <a:solidFill>
                  <a:srgbClr val="38512F"/>
                </a:solidFill>
                <a:latin typeface="Lora" pitchFamily="34" charset="0"/>
                <a:ea typeface="Lora" pitchFamily="34" charset="-122"/>
                <a:cs typeface="Lora" pitchFamily="34" charset="-120"/>
              </a:rPr>
              <a:t>Componentes de un centro de cómputo</a:t>
            </a:r>
            <a:endParaRPr lang="en-US" sz="4322" dirty="0"/>
          </a:p>
        </p:txBody>
      </p:sp>
      <p:sp>
        <p:nvSpPr>
          <p:cNvPr id="5" name="Text 3"/>
          <p:cNvSpPr/>
          <p:nvPr/>
        </p:nvSpPr>
        <p:spPr>
          <a:xfrm>
            <a:off x="2407444" y="2525078"/>
            <a:ext cx="2195513" cy="343019"/>
          </a:xfrm>
          <a:prstGeom prst="rect">
            <a:avLst/>
          </a:prstGeom>
          <a:noFill/>
          <a:ln/>
        </p:spPr>
        <p:txBody>
          <a:bodyPr wrap="none" rtlCol="0" anchor="t"/>
          <a:lstStyle/>
          <a:p>
            <a:pPr indent="0" marL="0">
              <a:lnSpc>
                <a:spcPts val="2701"/>
              </a:lnSpc>
              <a:buNone/>
            </a:pPr>
            <a:r>
              <a:rPr lang="en-US" sz="2161" dirty="0">
                <a:solidFill>
                  <a:srgbClr val="38512F"/>
                </a:solidFill>
                <a:latin typeface="Lora" pitchFamily="34" charset="0"/>
                <a:ea typeface="Lora" pitchFamily="34" charset="-122"/>
                <a:cs typeface="Lora" pitchFamily="34" charset="-120"/>
              </a:rPr>
              <a:t>Servidores</a:t>
            </a:r>
            <a:endParaRPr lang="en-US" sz="2161" dirty="0"/>
          </a:p>
        </p:txBody>
      </p:sp>
      <p:sp>
        <p:nvSpPr>
          <p:cNvPr id="6" name="Text 4"/>
          <p:cNvSpPr/>
          <p:nvPr/>
        </p:nvSpPr>
        <p:spPr>
          <a:xfrm>
            <a:off x="2407444" y="3087648"/>
            <a:ext cx="2914412" cy="1756172"/>
          </a:xfrm>
          <a:prstGeom prst="rect">
            <a:avLst/>
          </a:prstGeom>
          <a:noFill/>
          <a:ln/>
        </p:spPr>
        <p:txBody>
          <a:bodyPr wrap="square" rtlCol="0" anchor="t"/>
          <a:lstStyle/>
          <a:p>
            <a:pPr indent="0" marL="0">
              <a:lnSpc>
                <a:spcPts val="2766"/>
              </a:lnSpc>
              <a:buNone/>
            </a:pPr>
            <a:r>
              <a:rPr lang="en-US" sz="1729" dirty="0">
                <a:solidFill>
                  <a:srgbClr val="3A3630"/>
                </a:solidFill>
                <a:latin typeface="Source Sans Pro" pitchFamily="34" charset="0"/>
                <a:ea typeface="Source Sans Pro" pitchFamily="34" charset="-122"/>
                <a:cs typeface="Source Sans Pro" pitchFamily="34" charset="-120"/>
              </a:rPr>
              <a:t>Los servidores son la columna vertebral de un centro de datos, proporcionando recursos computacionales, almacenamiento y aplicaciones.</a:t>
            </a:r>
            <a:endParaRPr lang="en-US" sz="1729" dirty="0"/>
          </a:p>
        </p:txBody>
      </p:sp>
      <p:pic>
        <p:nvPicPr>
          <p:cNvPr id="7" name="Image 0" descr="preencoded.png">    </p:cNvPr>
          <p:cNvPicPr>
            <a:picLocks noChangeAspect="1"/>
          </p:cNvPicPr>
          <p:nvPr/>
        </p:nvPicPr>
        <p:blipFill>
          <a:blip r:embed="rId1"/>
          <a:stretch>
            <a:fillRect/>
          </a:stretch>
        </p:blipFill>
        <p:spPr>
          <a:xfrm>
            <a:off x="2407444" y="5090755"/>
            <a:ext cx="2914412" cy="1800106"/>
          </a:xfrm>
          <a:prstGeom prst="rect">
            <a:avLst/>
          </a:prstGeom>
        </p:spPr>
      </p:pic>
      <p:sp>
        <p:nvSpPr>
          <p:cNvPr id="8" name="Text 5"/>
          <p:cNvSpPr/>
          <p:nvPr/>
        </p:nvSpPr>
        <p:spPr>
          <a:xfrm>
            <a:off x="5865019" y="2525078"/>
            <a:ext cx="2195513" cy="343019"/>
          </a:xfrm>
          <a:prstGeom prst="rect">
            <a:avLst/>
          </a:prstGeom>
          <a:noFill/>
          <a:ln/>
        </p:spPr>
        <p:txBody>
          <a:bodyPr wrap="none" rtlCol="0" anchor="t"/>
          <a:lstStyle/>
          <a:p>
            <a:pPr indent="0" marL="0">
              <a:lnSpc>
                <a:spcPts val="2701"/>
              </a:lnSpc>
              <a:buNone/>
            </a:pPr>
            <a:r>
              <a:rPr lang="en-US" sz="2161" dirty="0">
                <a:solidFill>
                  <a:srgbClr val="38512F"/>
                </a:solidFill>
                <a:latin typeface="Lora" pitchFamily="34" charset="0"/>
                <a:ea typeface="Lora" pitchFamily="34" charset="-122"/>
                <a:cs typeface="Lora" pitchFamily="34" charset="-120"/>
              </a:rPr>
              <a:t>Redes de Datos</a:t>
            </a:r>
            <a:endParaRPr lang="en-US" sz="2161" dirty="0"/>
          </a:p>
        </p:txBody>
      </p:sp>
      <p:sp>
        <p:nvSpPr>
          <p:cNvPr id="9" name="Text 6"/>
          <p:cNvSpPr/>
          <p:nvPr/>
        </p:nvSpPr>
        <p:spPr>
          <a:xfrm>
            <a:off x="5865019" y="3087648"/>
            <a:ext cx="2914412" cy="2107406"/>
          </a:xfrm>
          <a:prstGeom prst="rect">
            <a:avLst/>
          </a:prstGeom>
          <a:noFill/>
          <a:ln/>
        </p:spPr>
        <p:txBody>
          <a:bodyPr wrap="square" rtlCol="0" anchor="t"/>
          <a:lstStyle/>
          <a:p>
            <a:pPr indent="0" marL="0">
              <a:lnSpc>
                <a:spcPts val="2766"/>
              </a:lnSpc>
              <a:buNone/>
            </a:pPr>
            <a:r>
              <a:rPr lang="en-US" sz="1729" dirty="0">
                <a:solidFill>
                  <a:srgbClr val="3A3630"/>
                </a:solidFill>
                <a:latin typeface="Source Sans Pro" pitchFamily="34" charset="0"/>
                <a:ea typeface="Source Sans Pro" pitchFamily="34" charset="-122"/>
                <a:cs typeface="Source Sans Pro" pitchFamily="34" charset="-120"/>
              </a:rPr>
              <a:t>Las redes de datos son vitales para la comunicación y el intercambio de información entre los diferentes componentes del centro de cómputo.</a:t>
            </a:r>
            <a:endParaRPr lang="en-US" sz="1729" dirty="0"/>
          </a:p>
        </p:txBody>
      </p:sp>
      <p:pic>
        <p:nvPicPr>
          <p:cNvPr id="10" name="Image 1" descr="preencoded.png">    </p:cNvPr>
          <p:cNvPicPr>
            <a:picLocks noChangeAspect="1"/>
          </p:cNvPicPr>
          <p:nvPr/>
        </p:nvPicPr>
        <p:blipFill>
          <a:blip r:embed="rId2"/>
          <a:stretch>
            <a:fillRect/>
          </a:stretch>
        </p:blipFill>
        <p:spPr>
          <a:xfrm>
            <a:off x="5865019" y="5441990"/>
            <a:ext cx="2914412" cy="1788438"/>
          </a:xfrm>
          <a:prstGeom prst="rect">
            <a:avLst/>
          </a:prstGeom>
        </p:spPr>
      </p:pic>
      <p:sp>
        <p:nvSpPr>
          <p:cNvPr id="11" name="Text 7"/>
          <p:cNvSpPr/>
          <p:nvPr/>
        </p:nvSpPr>
        <p:spPr>
          <a:xfrm>
            <a:off x="9322594" y="2525078"/>
            <a:ext cx="2914412" cy="686038"/>
          </a:xfrm>
          <a:prstGeom prst="rect">
            <a:avLst/>
          </a:prstGeom>
          <a:noFill/>
          <a:ln/>
        </p:spPr>
        <p:txBody>
          <a:bodyPr wrap="square" rtlCol="0" anchor="t"/>
          <a:lstStyle/>
          <a:p>
            <a:pPr indent="0" marL="0">
              <a:lnSpc>
                <a:spcPts val="2701"/>
              </a:lnSpc>
              <a:buNone/>
            </a:pPr>
            <a:r>
              <a:rPr lang="en-US" sz="2161" dirty="0">
                <a:solidFill>
                  <a:srgbClr val="38512F"/>
                </a:solidFill>
                <a:latin typeface="Lora" pitchFamily="34" charset="0"/>
                <a:ea typeface="Lora" pitchFamily="34" charset="-122"/>
                <a:cs typeface="Lora" pitchFamily="34" charset="-120"/>
              </a:rPr>
              <a:t>Sistemas de Almacenamiento</a:t>
            </a:r>
            <a:endParaRPr lang="en-US" sz="2161" dirty="0"/>
          </a:p>
        </p:txBody>
      </p:sp>
      <p:sp>
        <p:nvSpPr>
          <p:cNvPr id="12" name="Text 8"/>
          <p:cNvSpPr/>
          <p:nvPr/>
        </p:nvSpPr>
        <p:spPr>
          <a:xfrm>
            <a:off x="9322594" y="3430667"/>
            <a:ext cx="2914412" cy="1756172"/>
          </a:xfrm>
          <a:prstGeom prst="rect">
            <a:avLst/>
          </a:prstGeom>
          <a:noFill/>
          <a:ln/>
        </p:spPr>
        <p:txBody>
          <a:bodyPr wrap="square" rtlCol="0" anchor="t"/>
          <a:lstStyle/>
          <a:p>
            <a:pPr indent="0" marL="0">
              <a:lnSpc>
                <a:spcPts val="2766"/>
              </a:lnSpc>
              <a:buNone/>
            </a:pPr>
            <a:r>
              <a:rPr lang="en-US" sz="1729" dirty="0">
                <a:solidFill>
                  <a:srgbClr val="3A3630"/>
                </a:solidFill>
                <a:latin typeface="Source Sans Pro" pitchFamily="34" charset="0"/>
                <a:ea typeface="Source Sans Pro" pitchFamily="34" charset="-122"/>
                <a:cs typeface="Source Sans Pro" pitchFamily="34" charset="-120"/>
              </a:rPr>
              <a:t>Estos sistemas son fundamentales para almacenar datos críticos y asegurar fácil acceso a ellos cuando sea necesario.</a:t>
            </a:r>
            <a:endParaRPr lang="en-US" sz="1729" dirty="0"/>
          </a:p>
        </p:txBody>
      </p:sp>
      <p:pic>
        <p:nvPicPr>
          <p:cNvPr id="13" name="Image 2" descr="preencoded.png">    </p:cNvPr>
          <p:cNvPicPr>
            <a:picLocks noChangeAspect="1"/>
          </p:cNvPicPr>
          <p:nvPr/>
        </p:nvPicPr>
        <p:blipFill>
          <a:blip r:embed="rId3"/>
          <a:stretch>
            <a:fillRect/>
          </a:stretch>
        </p:blipFill>
        <p:spPr>
          <a:xfrm>
            <a:off x="9322594" y="5433774"/>
            <a:ext cx="2914412" cy="1944648"/>
          </a:xfrm>
          <a:prstGeom prst="rect">
            <a:avLst/>
          </a:prstGeom>
        </p:spPr>
      </p:pic>
      <p:pic>
        <p:nvPicPr>
          <p:cNvPr id="14"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sp>
        <p:nvSpPr>
          <p:cNvPr id="4" name="Text 2"/>
          <p:cNvSpPr/>
          <p:nvPr/>
        </p:nvSpPr>
        <p:spPr>
          <a:xfrm>
            <a:off x="2348389" y="1730573"/>
            <a:ext cx="9933503" cy="1388745"/>
          </a:xfrm>
          <a:prstGeom prst="rect">
            <a:avLst/>
          </a:prstGeom>
          <a:noFill/>
          <a:ln/>
        </p:spPr>
        <p:txBody>
          <a:bodyPr wrap="square" rtlCol="0" anchor="t"/>
          <a:lstStyle/>
          <a:p>
            <a:pPr indent="0" marL="0">
              <a:lnSpc>
                <a:spcPts val="5468"/>
              </a:lnSpc>
              <a:buNone/>
            </a:pPr>
            <a:r>
              <a:rPr lang="en-US" sz="4374" dirty="0">
                <a:solidFill>
                  <a:srgbClr val="38512F"/>
                </a:solidFill>
                <a:latin typeface="Lora" pitchFamily="34" charset="0"/>
                <a:ea typeface="Lora" pitchFamily="34" charset="-122"/>
                <a:cs typeface="Lora" pitchFamily="34" charset="-120"/>
              </a:rPr>
              <a:t>Consumo de energía en un centro de cómputo</a:t>
            </a:r>
            <a:endParaRPr lang="en-US" sz="4374" dirty="0"/>
          </a:p>
        </p:txBody>
      </p:sp>
      <p:sp>
        <p:nvSpPr>
          <p:cNvPr id="5" name="Text 3"/>
          <p:cNvSpPr/>
          <p:nvPr/>
        </p:nvSpPr>
        <p:spPr>
          <a:xfrm>
            <a:off x="2348389" y="3674745"/>
            <a:ext cx="4800124" cy="999887"/>
          </a:xfrm>
          <a:prstGeom prst="rect">
            <a:avLst/>
          </a:prstGeom>
          <a:noFill/>
          <a:ln/>
        </p:spPr>
        <p:txBody>
          <a:bodyPr wrap="none" rtlCol="0" anchor="t"/>
          <a:lstStyle/>
          <a:p>
            <a:pPr algn="ctr" indent="0" marL="0">
              <a:lnSpc>
                <a:spcPts val="7873"/>
              </a:lnSpc>
              <a:buNone/>
            </a:pPr>
            <a:r>
              <a:rPr lang="en-US" sz="7873" dirty="0">
                <a:solidFill>
                  <a:srgbClr val="38512F"/>
                </a:solidFill>
                <a:latin typeface="Lora" pitchFamily="34" charset="0"/>
                <a:ea typeface="Lora" pitchFamily="34" charset="-122"/>
                <a:cs typeface="Lora" pitchFamily="34" charset="-120"/>
              </a:rPr>
              <a:t>120kW</a:t>
            </a:r>
            <a:endParaRPr lang="en-US" sz="7873" dirty="0"/>
          </a:p>
        </p:txBody>
      </p:sp>
      <p:sp>
        <p:nvSpPr>
          <p:cNvPr id="6" name="Text 4"/>
          <p:cNvSpPr/>
          <p:nvPr/>
        </p:nvSpPr>
        <p:spPr>
          <a:xfrm>
            <a:off x="3395901" y="4952286"/>
            <a:ext cx="2705100" cy="347186"/>
          </a:xfrm>
          <a:prstGeom prst="rect">
            <a:avLst/>
          </a:prstGeom>
          <a:noFill/>
          <a:ln/>
        </p:spPr>
        <p:txBody>
          <a:bodyPr wrap="none" rtlCol="0" anchor="t"/>
          <a:lstStyle/>
          <a:p>
            <a:pPr algn="ctr" indent="0" marL="0">
              <a:lnSpc>
                <a:spcPts val="2734"/>
              </a:lnSpc>
              <a:buNone/>
            </a:pPr>
            <a:r>
              <a:rPr lang="en-US" sz="2187" dirty="0">
                <a:solidFill>
                  <a:srgbClr val="38512F"/>
                </a:solidFill>
                <a:latin typeface="Lora" pitchFamily="34" charset="0"/>
                <a:ea typeface="Lora" pitchFamily="34" charset="-122"/>
                <a:cs typeface="Lora" pitchFamily="34" charset="-120"/>
              </a:rPr>
              <a:t>Demanda Energética</a:t>
            </a:r>
            <a:endParaRPr lang="en-US" sz="2187" dirty="0"/>
          </a:p>
        </p:txBody>
      </p:sp>
      <p:sp>
        <p:nvSpPr>
          <p:cNvPr id="7" name="Text 5"/>
          <p:cNvSpPr/>
          <p:nvPr/>
        </p:nvSpPr>
        <p:spPr>
          <a:xfrm>
            <a:off x="2348389" y="5432703"/>
            <a:ext cx="4800124" cy="1066205"/>
          </a:xfrm>
          <a:prstGeom prst="rect">
            <a:avLst/>
          </a:prstGeom>
          <a:noFill/>
          <a:ln/>
        </p:spPr>
        <p:txBody>
          <a:bodyPr wrap="square" rtlCol="0" anchor="t"/>
          <a:lstStyle/>
          <a:p>
            <a:pPr algn="ctr" indent="0" marL="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Un centro de cómputo típico puede llegar a consumir alrededor de 120 kilovatios de energía para alimentar sus equipos y sistemas.</a:t>
            </a:r>
            <a:endParaRPr lang="en-US" sz="1750" dirty="0"/>
          </a:p>
        </p:txBody>
      </p:sp>
      <p:sp>
        <p:nvSpPr>
          <p:cNvPr id="8" name="Text 6"/>
          <p:cNvSpPr/>
          <p:nvPr/>
        </p:nvSpPr>
        <p:spPr>
          <a:xfrm>
            <a:off x="7481768" y="3674745"/>
            <a:ext cx="4800124" cy="999887"/>
          </a:xfrm>
          <a:prstGeom prst="rect">
            <a:avLst/>
          </a:prstGeom>
          <a:noFill/>
          <a:ln/>
        </p:spPr>
        <p:txBody>
          <a:bodyPr wrap="none" rtlCol="0" anchor="t"/>
          <a:lstStyle/>
          <a:p>
            <a:pPr algn="ctr" indent="0" marL="0">
              <a:lnSpc>
                <a:spcPts val="7873"/>
              </a:lnSpc>
              <a:buNone/>
            </a:pPr>
            <a:r>
              <a:rPr lang="en-US" sz="7873" dirty="0">
                <a:solidFill>
                  <a:srgbClr val="38512F"/>
                </a:solidFill>
                <a:latin typeface="Lora" pitchFamily="34" charset="0"/>
                <a:ea typeface="Lora" pitchFamily="34" charset="-122"/>
                <a:cs typeface="Lora" pitchFamily="34" charset="-120"/>
              </a:rPr>
              <a:t>30%</a:t>
            </a:r>
            <a:endParaRPr lang="en-US" sz="7873" dirty="0"/>
          </a:p>
        </p:txBody>
      </p:sp>
      <p:sp>
        <p:nvSpPr>
          <p:cNvPr id="9" name="Text 7"/>
          <p:cNvSpPr/>
          <p:nvPr/>
        </p:nvSpPr>
        <p:spPr>
          <a:xfrm>
            <a:off x="8517850" y="4952286"/>
            <a:ext cx="2727960" cy="347186"/>
          </a:xfrm>
          <a:prstGeom prst="rect">
            <a:avLst/>
          </a:prstGeom>
          <a:noFill/>
          <a:ln/>
        </p:spPr>
        <p:txBody>
          <a:bodyPr wrap="none" rtlCol="0" anchor="t"/>
          <a:lstStyle/>
          <a:p>
            <a:pPr algn="ctr" indent="0" marL="0">
              <a:lnSpc>
                <a:spcPts val="2734"/>
              </a:lnSpc>
              <a:buNone/>
            </a:pPr>
            <a:r>
              <a:rPr lang="en-US" sz="2187" dirty="0">
                <a:solidFill>
                  <a:srgbClr val="38512F"/>
                </a:solidFill>
                <a:latin typeface="Lora" pitchFamily="34" charset="0"/>
                <a:ea typeface="Lora" pitchFamily="34" charset="-122"/>
                <a:cs typeface="Lora" pitchFamily="34" charset="-120"/>
              </a:rPr>
              <a:t>Eficiencia Energética</a:t>
            </a:r>
            <a:endParaRPr lang="en-US" sz="2187" dirty="0"/>
          </a:p>
        </p:txBody>
      </p:sp>
      <p:sp>
        <p:nvSpPr>
          <p:cNvPr id="10" name="Text 8"/>
          <p:cNvSpPr/>
          <p:nvPr/>
        </p:nvSpPr>
        <p:spPr>
          <a:xfrm>
            <a:off x="7481768" y="5432703"/>
            <a:ext cx="4800124" cy="1066205"/>
          </a:xfrm>
          <a:prstGeom prst="rect">
            <a:avLst/>
          </a:prstGeom>
          <a:noFill/>
          <a:ln/>
        </p:spPr>
        <p:txBody>
          <a:bodyPr wrap="square" rtlCol="0" anchor="t"/>
          <a:lstStyle/>
          <a:p>
            <a:pPr algn="ctr" indent="0" marL="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Actualmente, la mayoría de los centros de datos mantienen una eficiencia energética del 30% o más a través de prácticas y tecnologías avanzadas.</a:t>
            </a:r>
            <a:endParaRPr lang="en-US" sz="1750"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EF5E7">
              <a:alpha val="85000"/>
            </a:srgbClr>
          </a:solidFill>
          <a:ln/>
        </p:spPr>
      </p:sp>
      <p:sp>
        <p:nvSpPr>
          <p:cNvPr id="6" name="Text 3"/>
          <p:cNvSpPr/>
          <p:nvPr/>
        </p:nvSpPr>
        <p:spPr>
          <a:xfrm>
            <a:off x="2348389" y="2072402"/>
            <a:ext cx="8526780" cy="694373"/>
          </a:xfrm>
          <a:prstGeom prst="rect">
            <a:avLst/>
          </a:prstGeom>
          <a:noFill/>
          <a:ln/>
        </p:spPr>
        <p:txBody>
          <a:bodyPr wrap="none" rtlCol="0" anchor="t"/>
          <a:lstStyle/>
          <a:p>
            <a:pPr indent="0" marL="0">
              <a:lnSpc>
                <a:spcPts val="5468"/>
              </a:lnSpc>
              <a:buNone/>
            </a:pPr>
            <a:r>
              <a:rPr lang="en-US" sz="4374" dirty="0">
                <a:solidFill>
                  <a:srgbClr val="38512F"/>
                </a:solidFill>
                <a:latin typeface="Lora" pitchFamily="34" charset="0"/>
                <a:ea typeface="Lora" pitchFamily="34" charset="-122"/>
                <a:cs typeface="Lora" pitchFamily="34" charset="-120"/>
              </a:rPr>
              <a:t>Factores que afectan el amperaje</a:t>
            </a:r>
            <a:endParaRPr lang="en-US" sz="4374" dirty="0"/>
          </a:p>
        </p:txBody>
      </p:sp>
      <p:sp>
        <p:nvSpPr>
          <p:cNvPr id="7" name="Shape 4"/>
          <p:cNvSpPr/>
          <p:nvPr/>
        </p:nvSpPr>
        <p:spPr>
          <a:xfrm>
            <a:off x="2348389" y="3100030"/>
            <a:ext cx="3163014" cy="3057168"/>
          </a:xfrm>
          <a:prstGeom prst="roundRect">
            <a:avLst>
              <a:gd name="adj" fmla="val 2180"/>
            </a:avLst>
          </a:prstGeom>
          <a:solidFill>
            <a:srgbClr val="F6E9D5"/>
          </a:solidFill>
          <a:ln/>
        </p:spPr>
      </p:sp>
      <p:sp>
        <p:nvSpPr>
          <p:cNvPr id="8" name="Text 5"/>
          <p:cNvSpPr/>
          <p:nvPr/>
        </p:nvSpPr>
        <p:spPr>
          <a:xfrm>
            <a:off x="2570559" y="3322201"/>
            <a:ext cx="2674620" cy="347186"/>
          </a:xfrm>
          <a:prstGeom prst="rect">
            <a:avLst/>
          </a:prstGeom>
          <a:noFill/>
          <a:ln/>
        </p:spPr>
        <p:txBody>
          <a:bodyPr wrap="none" rtlCol="0" anchor="t"/>
          <a:lstStyle/>
          <a:p>
            <a:pPr indent="0" marL="0">
              <a:lnSpc>
                <a:spcPts val="2734"/>
              </a:lnSpc>
              <a:buNone/>
            </a:pPr>
            <a:r>
              <a:rPr lang="en-US" sz="2187" dirty="0">
                <a:solidFill>
                  <a:srgbClr val="38512F"/>
                </a:solidFill>
                <a:latin typeface="Lora" pitchFamily="34" charset="0"/>
                <a:ea typeface="Lora" pitchFamily="34" charset="-122"/>
                <a:cs typeface="Lora" pitchFamily="34" charset="-120"/>
              </a:rPr>
              <a:t>Cantidad de Equipos</a:t>
            </a:r>
            <a:endParaRPr lang="en-US" sz="2187" dirty="0"/>
          </a:p>
        </p:txBody>
      </p:sp>
      <p:sp>
        <p:nvSpPr>
          <p:cNvPr id="9" name="Text 6"/>
          <p:cNvSpPr/>
          <p:nvPr/>
        </p:nvSpPr>
        <p:spPr>
          <a:xfrm>
            <a:off x="2570559" y="3802618"/>
            <a:ext cx="2718673" cy="2132409"/>
          </a:xfrm>
          <a:prstGeom prst="rect">
            <a:avLst/>
          </a:prstGeom>
          <a:noFill/>
          <a:ln/>
        </p:spPr>
        <p:txBody>
          <a:bodyPr wrap="square" rtlCol="0" anchor="t"/>
          <a:lstStyle/>
          <a:p>
            <a:pPr indent="0" marL="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El número y tipo de equipos conectados al suministro eléctrico directamente influyen en el amperaje requerido por el centro de cómputo.</a:t>
            </a:r>
            <a:endParaRPr lang="en-US" sz="1750" dirty="0"/>
          </a:p>
        </p:txBody>
      </p:sp>
      <p:sp>
        <p:nvSpPr>
          <p:cNvPr id="10" name="Shape 7"/>
          <p:cNvSpPr/>
          <p:nvPr/>
        </p:nvSpPr>
        <p:spPr>
          <a:xfrm>
            <a:off x="5733574" y="3100030"/>
            <a:ext cx="3163014" cy="3057168"/>
          </a:xfrm>
          <a:prstGeom prst="roundRect">
            <a:avLst>
              <a:gd name="adj" fmla="val 2180"/>
            </a:avLst>
          </a:prstGeom>
          <a:solidFill>
            <a:srgbClr val="F6E9D5"/>
          </a:solidFill>
          <a:ln/>
        </p:spPr>
      </p:sp>
      <p:sp>
        <p:nvSpPr>
          <p:cNvPr id="11" name="Text 8"/>
          <p:cNvSpPr/>
          <p:nvPr/>
        </p:nvSpPr>
        <p:spPr>
          <a:xfrm>
            <a:off x="5955744" y="3322201"/>
            <a:ext cx="2221944" cy="347186"/>
          </a:xfrm>
          <a:prstGeom prst="rect">
            <a:avLst/>
          </a:prstGeom>
          <a:noFill/>
          <a:ln/>
        </p:spPr>
        <p:txBody>
          <a:bodyPr wrap="none" rtlCol="0" anchor="t"/>
          <a:lstStyle/>
          <a:p>
            <a:pPr indent="0" marL="0">
              <a:lnSpc>
                <a:spcPts val="2734"/>
              </a:lnSpc>
              <a:buNone/>
            </a:pPr>
            <a:r>
              <a:rPr lang="en-US" sz="2187" dirty="0">
                <a:solidFill>
                  <a:srgbClr val="38512F"/>
                </a:solidFill>
                <a:latin typeface="Lora" pitchFamily="34" charset="0"/>
                <a:ea typeface="Lora" pitchFamily="34" charset="-122"/>
                <a:cs typeface="Lora" pitchFamily="34" charset="-120"/>
              </a:rPr>
              <a:t>Tipo de Carga</a:t>
            </a:r>
            <a:endParaRPr lang="en-US" sz="2187" dirty="0"/>
          </a:p>
        </p:txBody>
      </p:sp>
      <p:sp>
        <p:nvSpPr>
          <p:cNvPr id="12" name="Text 9"/>
          <p:cNvSpPr/>
          <p:nvPr/>
        </p:nvSpPr>
        <p:spPr>
          <a:xfrm>
            <a:off x="5955744" y="3802618"/>
            <a:ext cx="2718673" cy="1777008"/>
          </a:xfrm>
          <a:prstGeom prst="rect">
            <a:avLst/>
          </a:prstGeom>
          <a:noFill/>
          <a:ln/>
        </p:spPr>
        <p:txBody>
          <a:bodyPr wrap="square" rtlCol="0" anchor="t"/>
          <a:lstStyle/>
          <a:p>
            <a:pPr indent="0" marL="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Las cargas inductivas, como los motores, consumen más corriente en comparación con las cargas resistivas, como las luces y los calentadores.</a:t>
            </a:r>
            <a:endParaRPr lang="en-US" sz="1750" dirty="0"/>
          </a:p>
        </p:txBody>
      </p:sp>
      <p:sp>
        <p:nvSpPr>
          <p:cNvPr id="13" name="Shape 10"/>
          <p:cNvSpPr/>
          <p:nvPr/>
        </p:nvSpPr>
        <p:spPr>
          <a:xfrm>
            <a:off x="9118759" y="3100030"/>
            <a:ext cx="3163014" cy="3057168"/>
          </a:xfrm>
          <a:prstGeom prst="roundRect">
            <a:avLst>
              <a:gd name="adj" fmla="val 2180"/>
            </a:avLst>
          </a:prstGeom>
          <a:solidFill>
            <a:srgbClr val="F6E9D5"/>
          </a:solidFill>
          <a:ln/>
        </p:spPr>
      </p:sp>
      <p:sp>
        <p:nvSpPr>
          <p:cNvPr id="14" name="Text 11"/>
          <p:cNvSpPr/>
          <p:nvPr/>
        </p:nvSpPr>
        <p:spPr>
          <a:xfrm>
            <a:off x="9340929" y="3322201"/>
            <a:ext cx="2221944" cy="347186"/>
          </a:xfrm>
          <a:prstGeom prst="rect">
            <a:avLst/>
          </a:prstGeom>
          <a:noFill/>
          <a:ln/>
        </p:spPr>
        <p:txBody>
          <a:bodyPr wrap="none" rtlCol="0" anchor="t"/>
          <a:lstStyle/>
          <a:p>
            <a:pPr indent="0" marL="0">
              <a:lnSpc>
                <a:spcPts val="2734"/>
              </a:lnSpc>
              <a:buNone/>
            </a:pPr>
            <a:r>
              <a:rPr lang="en-US" sz="2187" dirty="0">
                <a:solidFill>
                  <a:srgbClr val="38512F"/>
                </a:solidFill>
                <a:latin typeface="Lora" pitchFamily="34" charset="0"/>
                <a:ea typeface="Lora" pitchFamily="34" charset="-122"/>
                <a:cs typeface="Lora" pitchFamily="34" charset="-120"/>
              </a:rPr>
              <a:t>Refrigeración</a:t>
            </a:r>
            <a:endParaRPr lang="en-US" sz="2187" dirty="0"/>
          </a:p>
        </p:txBody>
      </p:sp>
      <p:sp>
        <p:nvSpPr>
          <p:cNvPr id="15" name="Text 12"/>
          <p:cNvSpPr/>
          <p:nvPr/>
        </p:nvSpPr>
        <p:spPr>
          <a:xfrm>
            <a:off x="9340929" y="3802618"/>
            <a:ext cx="2718673" cy="1777008"/>
          </a:xfrm>
          <a:prstGeom prst="rect">
            <a:avLst/>
          </a:prstGeom>
          <a:noFill/>
          <a:ln/>
        </p:spPr>
        <p:txBody>
          <a:bodyPr wrap="square" rtlCol="0" anchor="t"/>
          <a:lstStyle/>
          <a:p>
            <a:pPr indent="0" marL="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Los sistemas de refrigeración empleados para mantener una temperatura óptima en el centro de datos también influyen en el amperaje total.</a:t>
            </a:r>
            <a:endParaRPr lang="en-US" sz="1750" dirty="0"/>
          </a:p>
        </p:txBody>
      </p:sp>
      <p:pic>
        <p:nvPicPr>
          <p:cNvPr id="16"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p:cNvPr>
          <p:cNvPicPr>
            <a:picLocks noChangeAspect="1"/>
          </p:cNvPicPr>
          <p:nvPr/>
        </p:nvPicPr>
        <p:blipFill>
          <a:blip r:embed="rId1"/>
          <a:stretch>
            <a:fillRect/>
          </a:stretch>
        </p:blipFill>
        <p:spPr>
          <a:xfrm>
            <a:off x="0" y="0"/>
            <a:ext cx="3657600" cy="8229600"/>
          </a:xfrm>
          <a:prstGeom prst="rect">
            <a:avLst/>
          </a:prstGeom>
        </p:spPr>
      </p:pic>
      <p:sp>
        <p:nvSpPr>
          <p:cNvPr id="5" name="Text 2"/>
          <p:cNvSpPr/>
          <p:nvPr/>
        </p:nvSpPr>
        <p:spPr>
          <a:xfrm>
            <a:off x="4490799" y="1476256"/>
            <a:ext cx="9306401" cy="1388745"/>
          </a:xfrm>
          <a:prstGeom prst="rect">
            <a:avLst/>
          </a:prstGeom>
          <a:noFill/>
          <a:ln/>
        </p:spPr>
        <p:txBody>
          <a:bodyPr wrap="square" rtlCol="0" anchor="t"/>
          <a:lstStyle/>
          <a:p>
            <a:pPr indent="0" marL="0">
              <a:lnSpc>
                <a:spcPts val="5468"/>
              </a:lnSpc>
              <a:buNone/>
            </a:pPr>
            <a:r>
              <a:rPr lang="en-US" sz="4374" dirty="0">
                <a:solidFill>
                  <a:srgbClr val="38512F"/>
                </a:solidFill>
                <a:latin typeface="Lora" pitchFamily="34" charset="0"/>
                <a:ea typeface="Lora" pitchFamily="34" charset="-122"/>
                <a:cs typeface="Lora" pitchFamily="34" charset="-120"/>
              </a:rPr>
              <a:t>Métodos para medir el amperaje en un centro de cómputo</a:t>
            </a:r>
            <a:endParaRPr lang="en-US" sz="4374" dirty="0"/>
          </a:p>
        </p:txBody>
      </p:sp>
      <p:pic>
        <p:nvPicPr>
          <p:cNvPr id="6" name="Image 1" descr="preencoded.png">    </p:cNvPr>
          <p:cNvPicPr>
            <a:picLocks noChangeAspect="1"/>
          </p:cNvPicPr>
          <p:nvPr/>
        </p:nvPicPr>
        <p:blipFill>
          <a:blip r:embed="rId2"/>
          <a:stretch>
            <a:fillRect/>
          </a:stretch>
        </p:blipFill>
        <p:spPr>
          <a:xfrm>
            <a:off x="4490799" y="3198257"/>
            <a:ext cx="1110972" cy="1777484"/>
          </a:xfrm>
          <a:prstGeom prst="rect">
            <a:avLst/>
          </a:prstGeom>
        </p:spPr>
      </p:pic>
      <p:sp>
        <p:nvSpPr>
          <p:cNvPr id="7" name="Text 3"/>
          <p:cNvSpPr/>
          <p:nvPr/>
        </p:nvSpPr>
        <p:spPr>
          <a:xfrm>
            <a:off x="5935028" y="3420428"/>
            <a:ext cx="2705100" cy="347186"/>
          </a:xfrm>
          <a:prstGeom prst="rect">
            <a:avLst/>
          </a:prstGeom>
          <a:noFill/>
          <a:ln/>
        </p:spPr>
        <p:txBody>
          <a:bodyPr wrap="none" rtlCol="0" anchor="t"/>
          <a:lstStyle/>
          <a:p>
            <a:pPr algn="l" indent="0" marL="0">
              <a:lnSpc>
                <a:spcPts val="2734"/>
              </a:lnSpc>
              <a:buNone/>
            </a:pPr>
            <a:r>
              <a:rPr lang="en-US" sz="2187" dirty="0">
                <a:solidFill>
                  <a:srgbClr val="38512F"/>
                </a:solidFill>
                <a:latin typeface="Lora" pitchFamily="34" charset="0"/>
                <a:ea typeface="Lora" pitchFamily="34" charset="-122"/>
                <a:cs typeface="Lora" pitchFamily="34" charset="-120"/>
              </a:rPr>
              <a:t>Equipos de Medición</a:t>
            </a:r>
            <a:endParaRPr lang="en-US" sz="2187" dirty="0"/>
          </a:p>
        </p:txBody>
      </p:sp>
      <p:sp>
        <p:nvSpPr>
          <p:cNvPr id="8" name="Text 4"/>
          <p:cNvSpPr/>
          <p:nvPr/>
        </p:nvSpPr>
        <p:spPr>
          <a:xfrm>
            <a:off x="5935028" y="3900845"/>
            <a:ext cx="7862173" cy="710803"/>
          </a:xfrm>
          <a:prstGeom prst="rect">
            <a:avLst/>
          </a:prstGeom>
          <a:noFill/>
          <a:ln/>
        </p:spPr>
        <p:txBody>
          <a:bodyPr wrap="square" rtlCol="0" anchor="t"/>
          <a:lstStyle/>
          <a:p>
            <a:pPr algn="l" indent="0" marL="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Se emplean amperímetros y pinzas amperimétricas para medir el amperaje en diferentes puntos del centro de cómputo.</a:t>
            </a:r>
            <a:endParaRPr lang="en-US" sz="1750" dirty="0"/>
          </a:p>
        </p:txBody>
      </p:sp>
      <p:pic>
        <p:nvPicPr>
          <p:cNvPr id="9" name="Image 2" descr="preencoded.png">    </p:cNvPr>
          <p:cNvPicPr>
            <a:picLocks noChangeAspect="1"/>
          </p:cNvPicPr>
          <p:nvPr/>
        </p:nvPicPr>
        <p:blipFill>
          <a:blip r:embed="rId3"/>
          <a:stretch>
            <a:fillRect/>
          </a:stretch>
        </p:blipFill>
        <p:spPr>
          <a:xfrm>
            <a:off x="4490799" y="4975741"/>
            <a:ext cx="1110972" cy="1777484"/>
          </a:xfrm>
          <a:prstGeom prst="rect">
            <a:avLst/>
          </a:prstGeom>
        </p:spPr>
      </p:pic>
      <p:sp>
        <p:nvSpPr>
          <p:cNvPr id="10" name="Text 5"/>
          <p:cNvSpPr/>
          <p:nvPr/>
        </p:nvSpPr>
        <p:spPr>
          <a:xfrm>
            <a:off x="5935028" y="5197912"/>
            <a:ext cx="2636520" cy="347186"/>
          </a:xfrm>
          <a:prstGeom prst="rect">
            <a:avLst/>
          </a:prstGeom>
          <a:noFill/>
          <a:ln/>
        </p:spPr>
        <p:txBody>
          <a:bodyPr wrap="none" rtlCol="0" anchor="t"/>
          <a:lstStyle/>
          <a:p>
            <a:pPr algn="l" indent="0" marL="0">
              <a:lnSpc>
                <a:spcPts val="2734"/>
              </a:lnSpc>
              <a:buNone/>
            </a:pPr>
            <a:r>
              <a:rPr lang="en-US" sz="2187" dirty="0">
                <a:solidFill>
                  <a:srgbClr val="38512F"/>
                </a:solidFill>
                <a:latin typeface="Lora" pitchFamily="34" charset="0"/>
                <a:ea typeface="Lora" pitchFamily="34" charset="-122"/>
                <a:cs typeface="Lora" pitchFamily="34" charset="-120"/>
              </a:rPr>
              <a:t>Monitoreo Continuo</a:t>
            </a:r>
            <a:endParaRPr lang="en-US" sz="2187" dirty="0"/>
          </a:p>
        </p:txBody>
      </p:sp>
      <p:sp>
        <p:nvSpPr>
          <p:cNvPr id="11" name="Text 6"/>
          <p:cNvSpPr/>
          <p:nvPr/>
        </p:nvSpPr>
        <p:spPr>
          <a:xfrm>
            <a:off x="5935028" y="5678329"/>
            <a:ext cx="7862173" cy="710803"/>
          </a:xfrm>
          <a:prstGeom prst="rect">
            <a:avLst/>
          </a:prstGeom>
          <a:noFill/>
          <a:ln/>
        </p:spPr>
        <p:txBody>
          <a:bodyPr wrap="square" rtlCol="0" anchor="t"/>
          <a:lstStyle/>
          <a:p>
            <a:pPr algn="l" indent="0" marL="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Los sistemas de gestión de energía incluyen módulos de monitorización que ofrecen mediciones en tiempo real del amperaje y consumo energético.</a:t>
            </a:r>
            <a:endParaRPr lang="en-US" sz="1750" dirty="0"/>
          </a:p>
        </p:txBody>
      </p:sp>
      <p:pic>
        <p:nvPicPr>
          <p:cNvPr id="12"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sp>
        <p:nvSpPr>
          <p:cNvPr id="4" name="Text 2"/>
          <p:cNvSpPr/>
          <p:nvPr/>
        </p:nvSpPr>
        <p:spPr>
          <a:xfrm>
            <a:off x="2348389" y="2908340"/>
            <a:ext cx="7734300" cy="694373"/>
          </a:xfrm>
          <a:prstGeom prst="rect">
            <a:avLst/>
          </a:prstGeom>
          <a:noFill/>
          <a:ln/>
        </p:spPr>
        <p:txBody>
          <a:bodyPr wrap="none" rtlCol="0" anchor="t"/>
          <a:lstStyle/>
          <a:p>
            <a:pPr indent="0" marL="0">
              <a:lnSpc>
                <a:spcPts val="5468"/>
              </a:lnSpc>
              <a:buNone/>
            </a:pPr>
            <a:r>
              <a:rPr lang="en-US" sz="4374" dirty="0">
                <a:solidFill>
                  <a:srgbClr val="38512F"/>
                </a:solidFill>
                <a:latin typeface="Lora" pitchFamily="34" charset="0"/>
                <a:ea typeface="Lora" pitchFamily="34" charset="-122"/>
                <a:cs typeface="Lora" pitchFamily="34" charset="-120"/>
              </a:rPr>
              <a:t>Resultados de la investigación</a:t>
            </a:r>
            <a:endParaRPr lang="en-US" sz="4374" dirty="0"/>
          </a:p>
        </p:txBody>
      </p:sp>
      <p:sp>
        <p:nvSpPr>
          <p:cNvPr id="5" name="Text 3"/>
          <p:cNvSpPr/>
          <p:nvPr/>
        </p:nvSpPr>
        <p:spPr>
          <a:xfrm>
            <a:off x="2570559" y="4187904"/>
            <a:ext cx="4518541" cy="355402"/>
          </a:xfrm>
          <a:prstGeom prst="rect">
            <a:avLst/>
          </a:prstGeom>
          <a:noFill/>
          <a:ln/>
        </p:spPr>
        <p:txBody>
          <a:bodyPr wrap="none" rtlCol="0" anchor="t"/>
          <a:lstStyle/>
          <a:p>
            <a:pPr indent="0" marL="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Amperaje Promedio</a:t>
            </a:r>
            <a:endParaRPr lang="en-US" sz="1750" dirty="0"/>
          </a:p>
        </p:txBody>
      </p:sp>
      <p:sp>
        <p:nvSpPr>
          <p:cNvPr id="6" name="Text 4"/>
          <p:cNvSpPr/>
          <p:nvPr/>
        </p:nvSpPr>
        <p:spPr>
          <a:xfrm>
            <a:off x="7541062" y="4187904"/>
            <a:ext cx="4518541" cy="355402"/>
          </a:xfrm>
          <a:prstGeom prst="rect">
            <a:avLst/>
          </a:prstGeom>
          <a:noFill/>
          <a:ln/>
        </p:spPr>
        <p:txBody>
          <a:bodyPr wrap="none" rtlCol="0" anchor="t"/>
          <a:lstStyle/>
          <a:p>
            <a:pPr indent="0" marL="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130A</a:t>
            </a:r>
            <a:endParaRPr lang="en-US" sz="1750" dirty="0"/>
          </a:p>
        </p:txBody>
      </p:sp>
      <p:sp>
        <p:nvSpPr>
          <p:cNvPr id="7" name="Shape 5"/>
          <p:cNvSpPr/>
          <p:nvPr/>
        </p:nvSpPr>
        <p:spPr>
          <a:xfrm>
            <a:off x="2348389" y="4684157"/>
            <a:ext cx="9933503" cy="637103"/>
          </a:xfrm>
          <a:prstGeom prst="rect">
            <a:avLst/>
          </a:prstGeom>
          <a:solidFill>
            <a:srgbClr val="F6E9D5"/>
          </a:solidFill>
          <a:ln/>
        </p:spPr>
      </p:sp>
      <p:sp>
        <p:nvSpPr>
          <p:cNvPr id="8" name="Text 6"/>
          <p:cNvSpPr/>
          <p:nvPr/>
        </p:nvSpPr>
        <p:spPr>
          <a:xfrm>
            <a:off x="2570559" y="4825008"/>
            <a:ext cx="4518541" cy="355402"/>
          </a:xfrm>
          <a:prstGeom prst="rect">
            <a:avLst/>
          </a:prstGeom>
          <a:noFill/>
          <a:ln/>
        </p:spPr>
        <p:txBody>
          <a:bodyPr wrap="none" rtlCol="0" anchor="t"/>
          <a:lstStyle/>
          <a:p>
            <a:pPr indent="0" marL="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Eficiencia Energética</a:t>
            </a:r>
            <a:endParaRPr lang="en-US" sz="1750" dirty="0"/>
          </a:p>
        </p:txBody>
      </p:sp>
      <p:sp>
        <p:nvSpPr>
          <p:cNvPr id="9" name="Text 7"/>
          <p:cNvSpPr/>
          <p:nvPr/>
        </p:nvSpPr>
        <p:spPr>
          <a:xfrm>
            <a:off x="7541062" y="4825008"/>
            <a:ext cx="4518541" cy="355402"/>
          </a:xfrm>
          <a:prstGeom prst="rect">
            <a:avLst/>
          </a:prstGeom>
          <a:noFill/>
          <a:ln/>
        </p:spPr>
        <p:txBody>
          <a:bodyPr wrap="none" rtlCol="0" anchor="t"/>
          <a:lstStyle/>
          <a:p>
            <a:pPr indent="0" marL="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36%</a:t>
            </a:r>
            <a:endParaRPr lang="en-US" sz="1750" dirty="0"/>
          </a:p>
        </p:txBody>
      </p:sp>
      <p:pic>
        <p:nvPicPr>
          <p:cNvPr id="10"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EF5E7">
              <a:alpha val="85000"/>
            </a:srgbClr>
          </a:solidFill>
          <a:ln/>
        </p:spPr>
      </p:sp>
      <p:sp>
        <p:nvSpPr>
          <p:cNvPr id="6" name="Text 3"/>
          <p:cNvSpPr/>
          <p:nvPr/>
        </p:nvSpPr>
        <p:spPr>
          <a:xfrm>
            <a:off x="2348389" y="925473"/>
            <a:ext cx="8656320" cy="694373"/>
          </a:xfrm>
          <a:prstGeom prst="rect">
            <a:avLst/>
          </a:prstGeom>
          <a:noFill/>
          <a:ln/>
        </p:spPr>
        <p:txBody>
          <a:bodyPr wrap="none" rtlCol="0" anchor="t"/>
          <a:lstStyle/>
          <a:p>
            <a:pPr indent="0" marL="0">
              <a:lnSpc>
                <a:spcPts val="5468"/>
              </a:lnSpc>
              <a:buNone/>
            </a:pPr>
            <a:r>
              <a:rPr lang="en-US" sz="4374" dirty="0">
                <a:solidFill>
                  <a:srgbClr val="38512F"/>
                </a:solidFill>
                <a:latin typeface="Lora" pitchFamily="34" charset="0"/>
                <a:ea typeface="Lora" pitchFamily="34" charset="-122"/>
                <a:cs typeface="Lora" pitchFamily="34" charset="-120"/>
              </a:rPr>
              <a:t>Conclusiones y recomendaciones</a:t>
            </a:r>
            <a:endParaRPr lang="en-US" sz="4374" dirty="0"/>
          </a:p>
        </p:txBody>
      </p:sp>
      <p:sp>
        <p:nvSpPr>
          <p:cNvPr id="7" name="Shape 4"/>
          <p:cNvSpPr/>
          <p:nvPr/>
        </p:nvSpPr>
        <p:spPr>
          <a:xfrm>
            <a:off x="2667833" y="1953101"/>
            <a:ext cx="27742" cy="5351026"/>
          </a:xfrm>
          <a:prstGeom prst="rect">
            <a:avLst/>
          </a:prstGeom>
          <a:solidFill>
            <a:srgbClr val="38512F"/>
          </a:solidFill>
          <a:ln/>
        </p:spPr>
      </p:sp>
      <p:sp>
        <p:nvSpPr>
          <p:cNvPr id="8" name="Shape 5"/>
          <p:cNvSpPr/>
          <p:nvPr/>
        </p:nvSpPr>
        <p:spPr>
          <a:xfrm>
            <a:off x="2931616" y="2362736"/>
            <a:ext cx="777597" cy="27742"/>
          </a:xfrm>
          <a:prstGeom prst="rect">
            <a:avLst/>
          </a:prstGeom>
          <a:solidFill>
            <a:srgbClr val="38512F"/>
          </a:solidFill>
          <a:ln/>
        </p:spPr>
      </p:sp>
      <p:sp>
        <p:nvSpPr>
          <p:cNvPr id="9" name="Shape 6"/>
          <p:cNvSpPr/>
          <p:nvPr/>
        </p:nvSpPr>
        <p:spPr>
          <a:xfrm>
            <a:off x="2431673" y="2126694"/>
            <a:ext cx="499943" cy="499943"/>
          </a:xfrm>
          <a:prstGeom prst="roundRect">
            <a:avLst>
              <a:gd name="adj" fmla="val 13333"/>
            </a:avLst>
          </a:prstGeom>
          <a:solidFill>
            <a:srgbClr val="F6E9D5"/>
          </a:solidFill>
          <a:ln/>
        </p:spPr>
      </p:sp>
      <p:sp>
        <p:nvSpPr>
          <p:cNvPr id="10" name="Text 7"/>
          <p:cNvSpPr/>
          <p:nvPr/>
        </p:nvSpPr>
        <p:spPr>
          <a:xfrm>
            <a:off x="2620625" y="2168366"/>
            <a:ext cx="121920" cy="416481"/>
          </a:xfrm>
          <a:prstGeom prst="rect">
            <a:avLst/>
          </a:prstGeom>
          <a:noFill/>
          <a:ln/>
        </p:spPr>
        <p:txBody>
          <a:bodyPr wrap="none" rtlCol="0" anchor="t"/>
          <a:lstStyle/>
          <a:p>
            <a:pPr algn="ctr" indent="0" marL="0">
              <a:lnSpc>
                <a:spcPts val="3281"/>
              </a:lnSpc>
              <a:buNone/>
            </a:pPr>
            <a:r>
              <a:rPr lang="en-US" sz="2624" dirty="0">
                <a:solidFill>
                  <a:srgbClr val="38512F"/>
                </a:solidFill>
                <a:latin typeface="Lora" pitchFamily="34" charset="0"/>
                <a:ea typeface="Lora" pitchFamily="34" charset="-122"/>
                <a:cs typeface="Lora" pitchFamily="34" charset="-120"/>
              </a:rPr>
              <a:t>1</a:t>
            </a:r>
            <a:endParaRPr lang="en-US" sz="2624" dirty="0"/>
          </a:p>
        </p:txBody>
      </p:sp>
      <p:sp>
        <p:nvSpPr>
          <p:cNvPr id="11" name="Text 8"/>
          <p:cNvSpPr/>
          <p:nvPr/>
        </p:nvSpPr>
        <p:spPr>
          <a:xfrm>
            <a:off x="3903702" y="2175272"/>
            <a:ext cx="3048000" cy="347186"/>
          </a:xfrm>
          <a:prstGeom prst="rect">
            <a:avLst/>
          </a:prstGeom>
          <a:noFill/>
          <a:ln/>
        </p:spPr>
        <p:txBody>
          <a:bodyPr wrap="none" rtlCol="0" anchor="t"/>
          <a:lstStyle/>
          <a:p>
            <a:pPr algn="l" indent="0" marL="0">
              <a:lnSpc>
                <a:spcPts val="2734"/>
              </a:lnSpc>
              <a:buNone/>
            </a:pPr>
            <a:r>
              <a:rPr lang="en-US" sz="2187" dirty="0">
                <a:solidFill>
                  <a:srgbClr val="38512F"/>
                </a:solidFill>
                <a:latin typeface="Lora" pitchFamily="34" charset="0"/>
                <a:ea typeface="Lora" pitchFamily="34" charset="-122"/>
                <a:cs typeface="Lora" pitchFamily="34" charset="-120"/>
              </a:rPr>
              <a:t>Análisis en Profundidad</a:t>
            </a:r>
            <a:endParaRPr lang="en-US" sz="2187" dirty="0"/>
          </a:p>
        </p:txBody>
      </p:sp>
      <p:sp>
        <p:nvSpPr>
          <p:cNvPr id="12" name="Text 9"/>
          <p:cNvSpPr/>
          <p:nvPr/>
        </p:nvSpPr>
        <p:spPr>
          <a:xfrm>
            <a:off x="3903702" y="2655689"/>
            <a:ext cx="8378190" cy="710803"/>
          </a:xfrm>
          <a:prstGeom prst="rect">
            <a:avLst/>
          </a:prstGeom>
          <a:noFill/>
          <a:ln/>
        </p:spPr>
        <p:txBody>
          <a:bodyPr wrap="square" rtlCol="0" anchor="t"/>
          <a:lstStyle/>
          <a:p>
            <a:pPr algn="l" indent="0" marL="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Se recomienda realizar un análisis exhaustivo de los flujos de energía y los patrones de uso de los equipos para identificar oportunidades de optimización.</a:t>
            </a:r>
            <a:endParaRPr lang="en-US" sz="1750" dirty="0"/>
          </a:p>
        </p:txBody>
      </p:sp>
      <p:sp>
        <p:nvSpPr>
          <p:cNvPr id="13" name="Shape 10"/>
          <p:cNvSpPr/>
          <p:nvPr/>
        </p:nvSpPr>
        <p:spPr>
          <a:xfrm>
            <a:off x="2931616" y="4220468"/>
            <a:ext cx="777597" cy="27742"/>
          </a:xfrm>
          <a:prstGeom prst="rect">
            <a:avLst/>
          </a:prstGeom>
          <a:solidFill>
            <a:srgbClr val="38512F"/>
          </a:solidFill>
          <a:ln/>
        </p:spPr>
      </p:sp>
      <p:sp>
        <p:nvSpPr>
          <p:cNvPr id="14" name="Shape 11"/>
          <p:cNvSpPr/>
          <p:nvPr/>
        </p:nvSpPr>
        <p:spPr>
          <a:xfrm>
            <a:off x="2431673" y="3984427"/>
            <a:ext cx="499943" cy="499943"/>
          </a:xfrm>
          <a:prstGeom prst="roundRect">
            <a:avLst>
              <a:gd name="adj" fmla="val 13333"/>
            </a:avLst>
          </a:prstGeom>
          <a:solidFill>
            <a:srgbClr val="F6E9D5"/>
          </a:solidFill>
          <a:ln/>
        </p:spPr>
      </p:sp>
      <p:sp>
        <p:nvSpPr>
          <p:cNvPr id="15" name="Text 12"/>
          <p:cNvSpPr/>
          <p:nvPr/>
        </p:nvSpPr>
        <p:spPr>
          <a:xfrm>
            <a:off x="2593955" y="4026098"/>
            <a:ext cx="175260" cy="416481"/>
          </a:xfrm>
          <a:prstGeom prst="rect">
            <a:avLst/>
          </a:prstGeom>
          <a:noFill/>
          <a:ln/>
        </p:spPr>
        <p:txBody>
          <a:bodyPr wrap="none" rtlCol="0" anchor="t"/>
          <a:lstStyle/>
          <a:p>
            <a:pPr algn="ctr" indent="0" marL="0">
              <a:lnSpc>
                <a:spcPts val="3281"/>
              </a:lnSpc>
              <a:buNone/>
            </a:pPr>
            <a:r>
              <a:rPr lang="en-US" sz="2624" dirty="0">
                <a:solidFill>
                  <a:srgbClr val="38512F"/>
                </a:solidFill>
                <a:latin typeface="Lora" pitchFamily="34" charset="0"/>
                <a:ea typeface="Lora" pitchFamily="34" charset="-122"/>
                <a:cs typeface="Lora" pitchFamily="34" charset="-120"/>
              </a:rPr>
              <a:t>2</a:t>
            </a:r>
            <a:endParaRPr lang="en-US" sz="2624" dirty="0"/>
          </a:p>
        </p:txBody>
      </p:sp>
      <p:sp>
        <p:nvSpPr>
          <p:cNvPr id="16" name="Text 13"/>
          <p:cNvSpPr/>
          <p:nvPr/>
        </p:nvSpPr>
        <p:spPr>
          <a:xfrm>
            <a:off x="3903702" y="4033004"/>
            <a:ext cx="2887980" cy="347186"/>
          </a:xfrm>
          <a:prstGeom prst="rect">
            <a:avLst/>
          </a:prstGeom>
          <a:noFill/>
          <a:ln/>
        </p:spPr>
        <p:txBody>
          <a:bodyPr wrap="none" rtlCol="0" anchor="t"/>
          <a:lstStyle/>
          <a:p>
            <a:pPr algn="l" indent="0" marL="0">
              <a:lnSpc>
                <a:spcPts val="2734"/>
              </a:lnSpc>
              <a:buNone/>
            </a:pPr>
            <a:r>
              <a:rPr lang="en-US" sz="2187" dirty="0">
                <a:solidFill>
                  <a:srgbClr val="38512F"/>
                </a:solidFill>
                <a:latin typeface="Lora" pitchFamily="34" charset="0"/>
                <a:ea typeface="Lora" pitchFamily="34" charset="-122"/>
                <a:cs typeface="Lora" pitchFamily="34" charset="-120"/>
              </a:rPr>
              <a:t>Tecnologías Eficientes</a:t>
            </a:r>
            <a:endParaRPr lang="en-US" sz="2187" dirty="0"/>
          </a:p>
        </p:txBody>
      </p:sp>
      <p:sp>
        <p:nvSpPr>
          <p:cNvPr id="17" name="Text 14"/>
          <p:cNvSpPr/>
          <p:nvPr/>
        </p:nvSpPr>
        <p:spPr>
          <a:xfrm>
            <a:off x="3903702" y="4513421"/>
            <a:ext cx="8378190" cy="710803"/>
          </a:xfrm>
          <a:prstGeom prst="rect">
            <a:avLst/>
          </a:prstGeom>
          <a:noFill/>
          <a:ln/>
        </p:spPr>
        <p:txBody>
          <a:bodyPr wrap="square" rtlCol="0" anchor="t"/>
          <a:lstStyle/>
          <a:p>
            <a:pPr algn="l" indent="0" marL="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La implementación de tecnologías energéticamente eficientes y la actualización de equipos obsoletos pueden reducir significativamente el amperaje requerido.</a:t>
            </a:r>
            <a:endParaRPr lang="en-US" sz="1750" dirty="0"/>
          </a:p>
        </p:txBody>
      </p:sp>
      <p:sp>
        <p:nvSpPr>
          <p:cNvPr id="18" name="Shape 15"/>
          <p:cNvSpPr/>
          <p:nvPr/>
        </p:nvSpPr>
        <p:spPr>
          <a:xfrm>
            <a:off x="2931616" y="6078200"/>
            <a:ext cx="777597" cy="27742"/>
          </a:xfrm>
          <a:prstGeom prst="rect">
            <a:avLst/>
          </a:prstGeom>
          <a:solidFill>
            <a:srgbClr val="38512F"/>
          </a:solidFill>
          <a:ln/>
        </p:spPr>
      </p:sp>
      <p:sp>
        <p:nvSpPr>
          <p:cNvPr id="19" name="Shape 16"/>
          <p:cNvSpPr/>
          <p:nvPr/>
        </p:nvSpPr>
        <p:spPr>
          <a:xfrm>
            <a:off x="2431673" y="5842159"/>
            <a:ext cx="499943" cy="499943"/>
          </a:xfrm>
          <a:prstGeom prst="roundRect">
            <a:avLst>
              <a:gd name="adj" fmla="val 13333"/>
            </a:avLst>
          </a:prstGeom>
          <a:solidFill>
            <a:srgbClr val="F6E9D5"/>
          </a:solidFill>
          <a:ln/>
        </p:spPr>
      </p:sp>
      <p:sp>
        <p:nvSpPr>
          <p:cNvPr id="20" name="Text 17"/>
          <p:cNvSpPr/>
          <p:nvPr/>
        </p:nvSpPr>
        <p:spPr>
          <a:xfrm>
            <a:off x="2590145" y="5883831"/>
            <a:ext cx="182880" cy="416481"/>
          </a:xfrm>
          <a:prstGeom prst="rect">
            <a:avLst/>
          </a:prstGeom>
          <a:noFill/>
          <a:ln/>
        </p:spPr>
        <p:txBody>
          <a:bodyPr wrap="none" rtlCol="0" anchor="t"/>
          <a:lstStyle/>
          <a:p>
            <a:pPr algn="ctr" indent="0" marL="0">
              <a:lnSpc>
                <a:spcPts val="3281"/>
              </a:lnSpc>
              <a:buNone/>
            </a:pPr>
            <a:r>
              <a:rPr lang="en-US" sz="2624" dirty="0">
                <a:solidFill>
                  <a:srgbClr val="38512F"/>
                </a:solidFill>
                <a:latin typeface="Lora" pitchFamily="34" charset="0"/>
                <a:ea typeface="Lora" pitchFamily="34" charset="-122"/>
                <a:cs typeface="Lora" pitchFamily="34" charset="-120"/>
              </a:rPr>
              <a:t>3</a:t>
            </a:r>
            <a:endParaRPr lang="en-US" sz="2624" dirty="0"/>
          </a:p>
        </p:txBody>
      </p:sp>
      <p:sp>
        <p:nvSpPr>
          <p:cNvPr id="21" name="Text 18"/>
          <p:cNvSpPr/>
          <p:nvPr/>
        </p:nvSpPr>
        <p:spPr>
          <a:xfrm>
            <a:off x="3903702" y="5890736"/>
            <a:ext cx="2636520" cy="347186"/>
          </a:xfrm>
          <a:prstGeom prst="rect">
            <a:avLst/>
          </a:prstGeom>
          <a:noFill/>
          <a:ln/>
        </p:spPr>
        <p:txBody>
          <a:bodyPr wrap="none" rtlCol="0" anchor="t"/>
          <a:lstStyle/>
          <a:p>
            <a:pPr algn="l" indent="0" marL="0">
              <a:lnSpc>
                <a:spcPts val="2734"/>
              </a:lnSpc>
              <a:buNone/>
            </a:pPr>
            <a:r>
              <a:rPr lang="en-US" sz="2187" dirty="0">
                <a:solidFill>
                  <a:srgbClr val="38512F"/>
                </a:solidFill>
                <a:latin typeface="Lora" pitchFamily="34" charset="0"/>
                <a:ea typeface="Lora" pitchFamily="34" charset="-122"/>
                <a:cs typeface="Lora" pitchFamily="34" charset="-120"/>
              </a:rPr>
              <a:t>Monitoreo Continuo</a:t>
            </a:r>
            <a:endParaRPr lang="en-US" sz="2187" dirty="0"/>
          </a:p>
        </p:txBody>
      </p:sp>
      <p:sp>
        <p:nvSpPr>
          <p:cNvPr id="22" name="Text 19"/>
          <p:cNvSpPr/>
          <p:nvPr/>
        </p:nvSpPr>
        <p:spPr>
          <a:xfrm>
            <a:off x="3903702" y="6371153"/>
            <a:ext cx="8378190" cy="710803"/>
          </a:xfrm>
          <a:prstGeom prst="rect">
            <a:avLst/>
          </a:prstGeom>
          <a:noFill/>
          <a:ln/>
        </p:spPr>
        <p:txBody>
          <a:bodyPr wrap="square" rtlCol="0" anchor="t"/>
          <a:lstStyle/>
          <a:p>
            <a:pPr algn="l" indent="0" marL="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El monitoreo continuo del amperaje y el consumo energético es esencial para identificar desviaciones y tomar medidas correctivas de manera oportuna.</a:t>
            </a:r>
            <a:endParaRPr lang="en-US" sz="1750" dirty="0"/>
          </a:p>
        </p:txBody>
      </p:sp>
      <p:pic>
        <p:nvPicPr>
          <p:cNvPr id="23"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2024-01-29T05:30:22Z</dcterms:created>
  <dcterms:modified xsi:type="dcterms:W3CDTF">2024-01-29T05:30:22Z</dcterms:modified>
</cp:coreProperties>
</file>